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60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+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 userDrawn="1"/>
        </p:nvSpPr>
        <p:spPr>
          <a:xfrm>
            <a:off x="1403648" y="188640"/>
            <a:ext cx="35461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tx1"/>
                </a:solidFill>
                <a:latin typeface="Europa" pitchFamily="2" charset="-18"/>
              </a:rPr>
              <a:t>URZĄD </a:t>
            </a:r>
            <a:r>
              <a:rPr lang="pl-PL" dirty="0">
                <a:solidFill>
                  <a:schemeClr val="tx1"/>
                </a:solidFill>
                <a:latin typeface="Europa" pitchFamily="2" charset="-18"/>
              </a:rPr>
              <a:t>MIASTA BYDGOSZCZY</a:t>
            </a:r>
            <a:r>
              <a:rPr lang="pl-PL" dirty="0" smtClean="0">
                <a:solidFill>
                  <a:schemeClr val="tx1"/>
                </a:solidFill>
                <a:latin typeface="Europa" pitchFamily="2" charset="-18"/>
              </a:rPr>
              <a:t> </a:t>
            </a:r>
          </a:p>
          <a:p>
            <a:r>
              <a:rPr lang="pl-PL" dirty="0" smtClean="0">
                <a:solidFill>
                  <a:schemeClr val="tx1"/>
                </a:solidFill>
                <a:latin typeface="Europa" pitchFamily="2" charset="-18"/>
              </a:rPr>
              <a:t>Wydział Edukacji i Sportu</a:t>
            </a:r>
            <a:endParaRPr lang="pl-PL" dirty="0">
              <a:solidFill>
                <a:schemeClr val="tx1"/>
              </a:solidFill>
              <a:latin typeface="Europa" pitchFamily="2" charset="-18"/>
            </a:endParaRPr>
          </a:p>
        </p:txBody>
      </p:sp>
      <p:cxnSp>
        <p:nvCxnSpPr>
          <p:cNvPr id="8" name="Łącznik prosty 7"/>
          <p:cNvCxnSpPr/>
          <p:nvPr userDrawn="1"/>
        </p:nvCxnSpPr>
        <p:spPr>
          <a:xfrm>
            <a:off x="323528" y="836712"/>
            <a:ext cx="8496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 userDrawn="1"/>
        </p:nvCxnSpPr>
        <p:spPr>
          <a:xfrm>
            <a:off x="323528" y="836712"/>
            <a:ext cx="0" cy="5760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az 9" descr="logo_umb kolor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5363" y="188640"/>
            <a:ext cx="914269" cy="576064"/>
          </a:xfrm>
          <a:prstGeom prst="rect">
            <a:avLst/>
          </a:prstGeom>
        </p:spPr>
      </p:pic>
      <p:sp>
        <p:nvSpPr>
          <p:cNvPr id="11" name="Symbol zastępczy tekstu 12"/>
          <p:cNvSpPr>
            <a:spLocks noGrp="1"/>
          </p:cNvSpPr>
          <p:nvPr>
            <p:ph type="body" sz="quarter" idx="10"/>
          </p:nvPr>
        </p:nvSpPr>
        <p:spPr>
          <a:xfrm>
            <a:off x="395536" y="1556792"/>
            <a:ext cx="8424936" cy="5040858"/>
          </a:xfrm>
          <a:prstGeom prst="rect">
            <a:avLst/>
          </a:prstGeom>
        </p:spPr>
        <p:txBody>
          <a:bodyPr/>
          <a:lstStyle>
            <a:lvl1pPr>
              <a:buNone/>
              <a:defRPr sz="1800">
                <a:solidFill>
                  <a:schemeClr val="tx1"/>
                </a:solidFill>
              </a:defRPr>
            </a:lvl1pPr>
            <a:lvl2pPr marL="180975" indent="-180975">
              <a:buClr>
                <a:srgbClr val="005DA2"/>
              </a:buClr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361950" indent="-180975">
              <a:buClr>
                <a:srgbClr val="0070C0"/>
              </a:buClr>
              <a:defRPr sz="1800">
                <a:solidFill>
                  <a:schemeClr val="tx1"/>
                </a:solidFill>
              </a:defRPr>
            </a:lvl3pPr>
            <a:lvl4pPr marL="542925" indent="-180975">
              <a:buClr>
                <a:srgbClr val="0088EE"/>
              </a:buClr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4pPr>
            <a:lvl5pPr marL="712788" indent="-169863">
              <a:buClr>
                <a:srgbClr val="4BB2FF"/>
              </a:buClr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12" name="Symbol zastępczy tekstu 28"/>
          <p:cNvSpPr>
            <a:spLocks noGrp="1"/>
          </p:cNvSpPr>
          <p:nvPr>
            <p:ph type="body" sz="quarter" idx="11"/>
          </p:nvPr>
        </p:nvSpPr>
        <p:spPr>
          <a:xfrm>
            <a:off x="395288" y="908050"/>
            <a:ext cx="8424862" cy="50482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none"/>
        </p:style>
        <p:txBody>
          <a:bodyPr anchor="ctr"/>
          <a:lstStyle>
            <a:lvl1pPr>
              <a:buFontTx/>
              <a:buNone/>
              <a:defRPr sz="1800">
                <a:solidFill>
                  <a:schemeClr val="bg1"/>
                </a:solidFill>
              </a:defRPr>
            </a:lvl1pPr>
            <a:lvl2pPr>
              <a:buFontTx/>
              <a:buNone/>
              <a:defRPr sz="1800"/>
            </a:lvl2pPr>
            <a:lvl3pPr>
              <a:buFontTx/>
              <a:buNone/>
              <a:defRPr sz="1800"/>
            </a:lvl3pPr>
            <a:lvl4pPr>
              <a:buFontTx/>
              <a:buNone/>
              <a:defRPr sz="1800"/>
            </a:lvl4pPr>
            <a:lvl5pPr>
              <a:buFontTx/>
              <a:buNone/>
              <a:defRPr sz="1800"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 userDrawn="1"/>
        </p:nvSpPr>
        <p:spPr>
          <a:xfrm>
            <a:off x="1403648" y="188640"/>
            <a:ext cx="35461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tx1"/>
                </a:solidFill>
                <a:latin typeface="Europa" pitchFamily="2" charset="-18"/>
              </a:rPr>
              <a:t>URZĄD </a:t>
            </a:r>
            <a:r>
              <a:rPr lang="pl-PL" dirty="0">
                <a:solidFill>
                  <a:schemeClr val="tx1"/>
                </a:solidFill>
                <a:latin typeface="Europa" pitchFamily="2" charset="-18"/>
              </a:rPr>
              <a:t>MIASTA BYDGOSZCZY</a:t>
            </a:r>
            <a:r>
              <a:rPr lang="pl-PL" dirty="0" smtClean="0">
                <a:solidFill>
                  <a:schemeClr val="tx1"/>
                </a:solidFill>
                <a:latin typeface="Europa" pitchFamily="2" charset="-18"/>
              </a:rPr>
              <a:t> </a:t>
            </a:r>
          </a:p>
          <a:p>
            <a:r>
              <a:rPr lang="pl-PL" dirty="0" smtClean="0">
                <a:solidFill>
                  <a:schemeClr val="tx1"/>
                </a:solidFill>
                <a:latin typeface="Europa" pitchFamily="2" charset="-18"/>
              </a:rPr>
              <a:t>Wydział Edukacji i Sportu</a:t>
            </a:r>
            <a:endParaRPr lang="pl-PL" dirty="0">
              <a:solidFill>
                <a:schemeClr val="tx1"/>
              </a:solidFill>
              <a:latin typeface="Europa" pitchFamily="2" charset="-18"/>
            </a:endParaRPr>
          </a:p>
        </p:txBody>
      </p:sp>
      <p:cxnSp>
        <p:nvCxnSpPr>
          <p:cNvPr id="8" name="Łącznik prosty 7"/>
          <p:cNvCxnSpPr/>
          <p:nvPr userDrawn="1"/>
        </p:nvCxnSpPr>
        <p:spPr>
          <a:xfrm>
            <a:off x="323528" y="836712"/>
            <a:ext cx="8496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 userDrawn="1"/>
        </p:nvCxnSpPr>
        <p:spPr>
          <a:xfrm>
            <a:off x="323528" y="836712"/>
            <a:ext cx="0" cy="5760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az 9" descr="logo_umb kolor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5363" y="188640"/>
            <a:ext cx="914269" cy="576064"/>
          </a:xfrm>
          <a:prstGeom prst="rect">
            <a:avLst/>
          </a:prstGeom>
        </p:spPr>
      </p:pic>
      <p:sp>
        <p:nvSpPr>
          <p:cNvPr id="11" name="Symbol zastępczy tekstu 12"/>
          <p:cNvSpPr>
            <a:spLocks noGrp="1"/>
          </p:cNvSpPr>
          <p:nvPr>
            <p:ph type="body" sz="quarter" idx="10"/>
          </p:nvPr>
        </p:nvSpPr>
        <p:spPr>
          <a:xfrm>
            <a:off x="395536" y="980728"/>
            <a:ext cx="8424936" cy="5616922"/>
          </a:xfrm>
          <a:prstGeom prst="rect">
            <a:avLst/>
          </a:prstGeom>
        </p:spPr>
        <p:txBody>
          <a:bodyPr/>
          <a:lstStyle>
            <a:lvl1pPr>
              <a:buNone/>
              <a:defRPr sz="1800">
                <a:solidFill>
                  <a:schemeClr val="tx1"/>
                </a:solidFill>
              </a:defRPr>
            </a:lvl1pPr>
            <a:lvl2pPr marL="180975" indent="-180975">
              <a:buClr>
                <a:srgbClr val="005DA2"/>
              </a:buClr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361950" indent="-180975">
              <a:buClr>
                <a:srgbClr val="0070C0"/>
              </a:buClr>
              <a:defRPr sz="1800">
                <a:solidFill>
                  <a:schemeClr val="tx1"/>
                </a:solidFill>
              </a:defRPr>
            </a:lvl3pPr>
            <a:lvl4pPr marL="542925" indent="-180975">
              <a:buClr>
                <a:srgbClr val="0088EE"/>
              </a:buClr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4pPr>
            <a:lvl5pPr marL="712788" indent="-169863">
              <a:buClr>
                <a:srgbClr val="4BB2FF"/>
              </a:buClr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bg1"/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bydgoszcz-gim.edu.com.pl/kandyda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419872" y="2844225"/>
            <a:ext cx="47525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/>
              <a:t>Nabór do gimnazjów</a:t>
            </a:r>
          </a:p>
          <a:p>
            <a:pPr algn="ctr"/>
            <a:r>
              <a:rPr lang="pl-PL" sz="3200" b="1" dirty="0" smtClean="0"/>
              <a:t>na rok szkolny 2015/2016</a:t>
            </a:r>
          </a:p>
        </p:txBody>
      </p:sp>
      <p:pic>
        <p:nvPicPr>
          <p:cNvPr id="3" name="Obraz 2" descr="logo_umb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420888"/>
            <a:ext cx="2628524" cy="16561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l-PL" b="1" dirty="0" smtClean="0"/>
              <a:t>Harmonogram działań kandydata do gimnazjum w ramach rekrutacji elektronicznej </a:t>
            </a:r>
            <a:endParaRPr lang="pl-PL" b="1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395536" y="1536040"/>
          <a:ext cx="8352928" cy="52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"/>
                <a:gridCol w="2448272"/>
                <a:gridCol w="5616624"/>
              </a:tblGrid>
              <a:tr h="231800">
                <a:tc>
                  <a:txBody>
                    <a:bodyPr/>
                    <a:lstStyle/>
                    <a:p>
                      <a:pPr algn="l"/>
                      <a:r>
                        <a:rPr lang="pl-PL" sz="1200" b="1" dirty="0" err="1">
                          <a:latin typeface="Calibri"/>
                        </a:rPr>
                        <a:t>Lp</a:t>
                      </a:r>
                      <a:endParaRPr lang="pl-PL" sz="11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b="1" dirty="0">
                          <a:latin typeface="Calibri"/>
                        </a:rPr>
                        <a:t>Termin</a:t>
                      </a:r>
                      <a:endParaRPr lang="pl-PL" sz="11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</a:rPr>
                        <a:t>Etap rekrutacji</a:t>
                      </a:r>
                      <a:endParaRPr lang="pl-PL" sz="1200" dirty="0">
                        <a:solidFill>
                          <a:schemeClr val="bg1"/>
                        </a:solidFill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</a:rPr>
                        <a:t>1</a:t>
                      </a:r>
                      <a:endParaRPr lang="pl-PL" sz="11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</a:rPr>
                        <a:t>od 23 kwietnia</a:t>
                      </a:r>
                      <a:endParaRPr lang="pl-PL" sz="11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latin typeface="+mn-lt"/>
                          <a:ea typeface="Times New Roman"/>
                        </a:rPr>
                        <a:t>Kandydaci mają możliwość zapoznania się z ofertą gimnazjów (bez możliwości rejestracji wniosków/zgłoszeń) </a:t>
                      </a:r>
                      <a:r>
                        <a:rPr lang="pl-PL" sz="1200" baseline="0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pl-PL" sz="1200" dirty="0" smtClean="0">
                          <a:latin typeface="+mn-lt"/>
                          <a:ea typeface="Times New Roman"/>
                        </a:rPr>
                        <a:t>System rekrutacyjny dostępny jest pod adresem: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err="1" smtClean="0">
                          <a:latin typeface="+mn-lt"/>
                          <a:ea typeface="Times New Roman"/>
                        </a:rPr>
                        <a:t>bydgoszcz-gim.edu.com.pl</a:t>
                      </a:r>
                      <a:r>
                        <a:rPr lang="pl-PL" sz="1200" dirty="0" smtClean="0">
                          <a:latin typeface="+mn-lt"/>
                          <a:ea typeface="Times New Roman"/>
                        </a:rPr>
                        <a:t> </a:t>
                      </a:r>
                    </a:p>
                  </a:txBody>
                  <a:tcPr marL="68580" marR="68580" marT="0" marB="0"/>
                </a:tc>
              </a:tr>
              <a:tr h="9736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8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8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800" dirty="0" smtClean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</a:rPr>
                        <a:t>2</a:t>
                      </a:r>
                      <a:endParaRPr lang="pl-PL" sz="11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od 27 kwietnia 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</a:t>
                      </a: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 do 10 </a:t>
                      </a:r>
                      <a:r>
                        <a:rPr lang="pl-PL" sz="1200" dirty="0" smtClean="0">
                          <a:latin typeface="Calibri"/>
                          <a:ea typeface="Calibri"/>
                          <a:cs typeface="Times New Roman"/>
                        </a:rPr>
                        <a:t>czerwca</a:t>
                      </a:r>
                      <a:r>
                        <a:rPr lang="pl-PL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200" dirty="0" smtClean="0">
                          <a:latin typeface="Calibri"/>
                          <a:cs typeface="Times New Roman"/>
                        </a:rPr>
                        <a:t>do </a:t>
                      </a:r>
                      <a:r>
                        <a:rPr lang="pl-PL" sz="1200" dirty="0">
                          <a:latin typeface="Calibri"/>
                          <a:cs typeface="Times New Roman"/>
                        </a:rPr>
                        <a:t>godz. </a:t>
                      </a:r>
                      <a:r>
                        <a:rPr lang="pl-PL" sz="1200" dirty="0" smtClean="0">
                          <a:latin typeface="Calibri"/>
                          <a:cs typeface="Times New Roman"/>
                        </a:rPr>
                        <a:t>15</a:t>
                      </a:r>
                      <a:r>
                        <a:rPr lang="pl-PL" sz="1200" baseline="0" dirty="0" smtClean="0">
                          <a:latin typeface="Calibri"/>
                          <a:cs typeface="Times New Roman"/>
                        </a:rPr>
                        <a:t> </a:t>
                      </a:r>
                      <a:r>
                        <a:rPr lang="pl-PL" sz="1200" dirty="0" smtClean="0">
                          <a:latin typeface="Calibri"/>
                          <a:cs typeface="Times New Roman"/>
                        </a:rPr>
                        <a:t>(oddziały </a:t>
                      </a:r>
                      <a:r>
                        <a:rPr lang="pl-PL" sz="1200" dirty="0">
                          <a:latin typeface="Calibri"/>
                          <a:cs typeface="Times New Roman"/>
                        </a:rPr>
                        <a:t>ogólnodostępne)</a:t>
                      </a:r>
                      <a:endParaRPr lang="pl-PL" sz="1100" dirty="0">
                        <a:latin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cs typeface="Times New Roman"/>
                          <a:sym typeface="Wingdings"/>
                        </a:rPr>
                        <a:t></a:t>
                      </a:r>
                      <a:r>
                        <a:rPr lang="pl-PL" sz="1200" dirty="0">
                          <a:latin typeface="Calibri"/>
                          <a:cs typeface="Times New Roman"/>
                        </a:rPr>
                        <a:t> do 15 </a:t>
                      </a:r>
                      <a:r>
                        <a:rPr lang="pl-PL" sz="1200" dirty="0" smtClean="0">
                          <a:latin typeface="Calibri"/>
                          <a:cs typeface="Times New Roman"/>
                        </a:rPr>
                        <a:t>maja do </a:t>
                      </a:r>
                      <a:r>
                        <a:rPr lang="pl-PL" sz="1200" dirty="0">
                          <a:latin typeface="Calibri"/>
                          <a:cs typeface="Times New Roman"/>
                        </a:rPr>
                        <a:t>godz. 15 (oddziały </a:t>
                      </a:r>
                      <a:r>
                        <a:rPr lang="pl-PL" sz="1200" dirty="0" smtClean="0">
                          <a:latin typeface="Calibri"/>
                          <a:cs typeface="Times New Roman"/>
                        </a:rPr>
                        <a:t/>
                      </a:r>
                      <a:br>
                        <a:rPr lang="pl-PL" sz="1200" dirty="0" smtClean="0">
                          <a:latin typeface="Calibri"/>
                          <a:cs typeface="Times New Roman"/>
                        </a:rPr>
                      </a:br>
                      <a:r>
                        <a:rPr lang="pl-PL" sz="1200" dirty="0" smtClean="0">
                          <a:latin typeface="Calibri"/>
                          <a:cs typeface="Times New Roman"/>
                        </a:rPr>
                        <a:t>ze </a:t>
                      </a:r>
                      <a:r>
                        <a:rPr lang="pl-PL" sz="1200" dirty="0">
                          <a:latin typeface="Calibri"/>
                          <a:cs typeface="Times New Roman"/>
                        </a:rPr>
                        <a:t>sprawdzianem kierunkowym)</a:t>
                      </a:r>
                      <a:endParaRPr lang="pl-PL" sz="11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pl-PL" sz="1200" dirty="0" smtClean="0">
                          <a:latin typeface="+mn-lt"/>
                          <a:ea typeface="Times New Roman"/>
                        </a:rPr>
                        <a:t>Kandydaci: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pl-PL" sz="1200" baseline="0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pl-PL" sz="1200" dirty="0" smtClean="0">
                          <a:latin typeface="+mn-lt"/>
                          <a:ea typeface="Times New Roman"/>
                        </a:rPr>
                        <a:t>logują się w systemie,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pl-PL" sz="1200" baseline="0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pl-PL" sz="1200" dirty="0" smtClean="0">
                          <a:latin typeface="+mn-lt"/>
                          <a:ea typeface="Times New Roman"/>
                        </a:rPr>
                        <a:t>uzupełniają wniosek/zgłoszenie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pl-PL" sz="1200" baseline="0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pl-PL" sz="1200" dirty="0" smtClean="0">
                          <a:latin typeface="+mn-lt"/>
                          <a:ea typeface="Times New Roman"/>
                        </a:rPr>
                        <a:t>wypełniają i drukują wniosek/zgłoszenie,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pl-PL" sz="1200" baseline="0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pl-PL" sz="1200" dirty="0" smtClean="0">
                          <a:latin typeface="+mn-lt"/>
                          <a:ea typeface="Times New Roman"/>
                        </a:rPr>
                        <a:t>wydrukowany, podpisany przez rodziców/opiekunów prawnych wniosek/zgłoszenie,  </a:t>
                      </a:r>
                      <a:br>
                        <a:rPr lang="pl-PL" sz="1200" dirty="0" smtClean="0">
                          <a:latin typeface="+mn-lt"/>
                          <a:ea typeface="Times New Roman"/>
                        </a:rPr>
                      </a:br>
                      <a:r>
                        <a:rPr lang="pl-PL" sz="1200" dirty="0" smtClean="0">
                          <a:latin typeface="+mn-lt"/>
                          <a:ea typeface="Times New Roman"/>
                        </a:rPr>
                        <a:t>   składają w gimnazjum pierwszego wyboru/gimnazjum obwodowym .</a:t>
                      </a:r>
                    </a:p>
                  </a:txBody>
                  <a:tcPr marL="68580" marR="68580" marT="0" marB="0"/>
                </a:tc>
              </a:tr>
              <a:tr h="12134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8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8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800" dirty="0"/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</a:rPr>
                        <a:t>3</a:t>
                      </a:r>
                      <a:endParaRPr lang="pl-PL" sz="11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od 18 maja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cs typeface="Times New Roman"/>
                        </a:rPr>
                        <a:t>do 3 czerwca</a:t>
                      </a:r>
                      <a:endParaRPr lang="pl-PL" sz="110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Kandydat, który wybierze oddział sportowy, mistrzostwa sportowego lub dwujęzyczny, bierze udział w sprawdzianie uzdolnień kierunkowych.</a:t>
                      </a:r>
                      <a:endParaRPr lang="pl-PL" sz="12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200" dirty="0"/>
                    </a:p>
                  </a:txBody>
                  <a:tcPr marL="68580" marR="68580" marT="0" marB="0"/>
                </a:tc>
              </a:tr>
              <a:tr h="10990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8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8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800" dirty="0"/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</a:rPr>
                        <a:t>4</a:t>
                      </a:r>
                      <a:endParaRPr lang="pl-PL" sz="11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od 27 kwietnia 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</a:t>
                      </a: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 do 10 </a:t>
                      </a:r>
                      <a:r>
                        <a:rPr lang="pl-PL" sz="1200" dirty="0" smtClean="0">
                          <a:latin typeface="Calibri"/>
                          <a:ea typeface="Calibri"/>
                          <a:cs typeface="Times New Roman"/>
                        </a:rPr>
                        <a:t>czerwca</a:t>
                      </a:r>
                      <a:r>
                        <a:rPr lang="pl-PL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200" dirty="0" smtClean="0">
                          <a:latin typeface="Calibri"/>
                          <a:cs typeface="Times New Roman"/>
                        </a:rPr>
                        <a:t>do </a:t>
                      </a:r>
                      <a:r>
                        <a:rPr lang="pl-PL" sz="1200" dirty="0">
                          <a:latin typeface="Calibri"/>
                          <a:cs typeface="Times New Roman"/>
                        </a:rPr>
                        <a:t>godz. 15 (oddziały ogólnodostępne)</a:t>
                      </a:r>
                      <a:endParaRPr lang="pl-PL" sz="1100" dirty="0">
                        <a:latin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cs typeface="Times New Roman"/>
                          <a:sym typeface="Wingdings"/>
                        </a:rPr>
                        <a:t></a:t>
                      </a:r>
                      <a:r>
                        <a:rPr lang="pl-PL" sz="1200" dirty="0">
                          <a:latin typeface="Calibri"/>
                          <a:cs typeface="Times New Roman"/>
                        </a:rPr>
                        <a:t> do 15 maja </a:t>
                      </a:r>
                      <a:r>
                        <a:rPr lang="pl-PL" sz="1200" dirty="0" smtClean="0">
                          <a:latin typeface="Calibri"/>
                          <a:cs typeface="Times New Roman"/>
                        </a:rPr>
                        <a:t>do </a:t>
                      </a:r>
                      <a:r>
                        <a:rPr lang="pl-PL" sz="1200" dirty="0">
                          <a:latin typeface="Calibri"/>
                          <a:cs typeface="Times New Roman"/>
                        </a:rPr>
                        <a:t>godz. 15 (oddziały </a:t>
                      </a:r>
                      <a:r>
                        <a:rPr lang="pl-PL" sz="1200" dirty="0" smtClean="0">
                          <a:latin typeface="Calibri"/>
                          <a:cs typeface="Times New Roman"/>
                        </a:rPr>
                        <a:t>ze </a:t>
                      </a:r>
                      <a:r>
                        <a:rPr lang="pl-PL" sz="1200" dirty="0">
                          <a:latin typeface="Calibri"/>
                          <a:cs typeface="Times New Roman"/>
                        </a:rPr>
                        <a:t>sprawdzianem kierunkowym)</a:t>
                      </a:r>
                      <a:endParaRPr lang="pl-PL" sz="11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Kandydat, który wybrał gimnazja </a:t>
                      </a:r>
                      <a:r>
                        <a:rPr lang="pl-PL" sz="12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nieobwodowe</a:t>
                      </a:r>
                      <a:r>
                        <a:rPr lang="pl-PL" sz="1200" i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, </a:t>
                      </a:r>
                      <a:r>
                        <a:rPr lang="pl-PL" sz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udaje się do szkoły pierwszego wyboru </a:t>
                      </a:r>
                      <a:br>
                        <a:rPr lang="pl-PL" sz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</a:br>
                      <a:r>
                        <a:rPr lang="pl-PL" sz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z wnioskiem o przyjęcie. </a:t>
                      </a:r>
                      <a:endParaRPr lang="pl-PL" sz="12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200" dirty="0"/>
                    </a:p>
                  </a:txBody>
                  <a:tcPr marL="68580" marR="68580" marT="0" marB="0"/>
                </a:tc>
              </a:tr>
              <a:tr h="1306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800" dirty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</a:rPr>
                        <a:t>5</a:t>
                      </a:r>
                      <a:endParaRPr lang="pl-PL" sz="11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od 27 kwietnia 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</a:t>
                      </a: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 do 10 czerwca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cs typeface="Times New Roman"/>
                        </a:rPr>
                        <a:t>do godz. 15 (oddziały ogólnodostępne)</a:t>
                      </a:r>
                      <a:endParaRPr lang="pl-PL" sz="1100" dirty="0">
                        <a:latin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cs typeface="Times New Roman"/>
                          <a:sym typeface="Wingdings"/>
                        </a:rPr>
                        <a:t></a:t>
                      </a:r>
                      <a:r>
                        <a:rPr lang="pl-PL" sz="1200" dirty="0">
                          <a:latin typeface="Calibri"/>
                          <a:cs typeface="Times New Roman"/>
                        </a:rPr>
                        <a:t> do 15 maja do godz. 15 (oddziały ze sprawdzianem kierunkowym)</a:t>
                      </a:r>
                      <a:endParaRPr lang="pl-PL" sz="11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pl-PL" sz="1200" dirty="0" smtClean="0">
                          <a:latin typeface="+mn-lt"/>
                          <a:ea typeface="Times New Roman"/>
                        </a:rPr>
                        <a:t>Kandydat może zmienić decyzję dotyczącą wyboru szkoły oraz kolejność oddziałów.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pl-PL" sz="1200" dirty="0" smtClean="0">
                          <a:latin typeface="+mn-lt"/>
                          <a:ea typeface="Times New Roman"/>
                        </a:rPr>
                        <a:t>W celu wprowadzenia zmiany do systemu należy: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pl-PL" sz="1200" baseline="0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pl-PL" sz="1200" dirty="0" smtClean="0">
                          <a:latin typeface="+mn-lt"/>
                          <a:ea typeface="Times New Roman"/>
                        </a:rPr>
                        <a:t>wprowadzić do systemu zmiany (np. zmienić kolejność oddziałów lub dodać/usunąć oddziały)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pl-PL" sz="1200" baseline="0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pl-PL" sz="1200" dirty="0" smtClean="0">
                          <a:latin typeface="+mn-lt"/>
                          <a:ea typeface="Times New Roman"/>
                        </a:rPr>
                        <a:t>wydrukowany wniosek/zgłoszenie podpisane przez rodziców/opiekunów prawnych złożyć w gimnazjum pierwszego wyboru.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pl-PL" sz="1200" dirty="0" smtClean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l-PL" b="1" dirty="0" smtClean="0"/>
              <a:t>Harmonogram działań kandydata do gimnazjum w ramach rekrutacji elektronicznej </a:t>
            </a:r>
            <a:endParaRPr lang="pl-PL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467544" y="1484784"/>
          <a:ext cx="8352928" cy="4747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1440160"/>
                <a:gridCol w="6552728"/>
              </a:tblGrid>
              <a:tr h="216024">
                <a:tc>
                  <a:txBody>
                    <a:bodyPr/>
                    <a:lstStyle/>
                    <a:p>
                      <a:pPr algn="l"/>
                      <a:r>
                        <a:rPr lang="pl-PL" sz="1200" b="1" dirty="0" err="1">
                          <a:latin typeface="Calibri"/>
                        </a:rPr>
                        <a:t>Lp</a:t>
                      </a:r>
                      <a:endParaRPr lang="pl-PL" sz="11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b="1" dirty="0">
                          <a:latin typeface="Calibri"/>
                        </a:rPr>
                        <a:t>Termin</a:t>
                      </a:r>
                      <a:endParaRPr lang="pl-PL" sz="11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</a:rPr>
                        <a:t>Etap rekrutacji</a:t>
                      </a:r>
                      <a:endParaRPr lang="pl-PL" sz="1200" dirty="0" smtClean="0">
                        <a:solidFill>
                          <a:schemeClr val="bg1"/>
                        </a:solidFill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pl-PL" sz="1200" dirty="0">
                          <a:latin typeface="Calibri"/>
                        </a:rPr>
                        <a:t>6</a:t>
                      </a:r>
                      <a:endParaRPr lang="pl-PL" sz="11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pl-PL" sz="1200" dirty="0">
                          <a:latin typeface="Calibri"/>
                        </a:rPr>
                        <a:t>do 29 czerwca                do godz. 10 </a:t>
                      </a:r>
                      <a:endParaRPr lang="pl-PL" sz="11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Kandydat wprowadza do systemu oceny ze świadectwa, wynik sprawdzianu zewnętrznego oraz informacje o innych osiągnięciach wypisanych na świadectwie. </a:t>
                      </a:r>
                      <a:endParaRPr lang="pl-PL" sz="12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22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800" dirty="0">
                        <a:solidFill>
                          <a:srgbClr val="000000"/>
                        </a:solidFill>
                        <a:latin typeface="+mj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pl-PL" sz="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pl-PL" sz="8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pl-PL" sz="1200">
                          <a:latin typeface="Calibri"/>
                        </a:rPr>
                        <a:t>7</a:t>
                      </a:r>
                      <a:endParaRPr lang="pl-PL" sz="110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do 29 czerwca              do godz. 15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l-PL" sz="1200" dirty="0">
                          <a:latin typeface="Calibri"/>
                        </a:rPr>
                        <a:t>Kandydat, który złożył zgłoszenie składa w gimnazjum obwodowym oryginał świadectwa </a:t>
                      </a:r>
                      <a:r>
                        <a:rPr lang="pl-PL" sz="1200" dirty="0" smtClean="0">
                          <a:latin typeface="Calibri"/>
                        </a:rPr>
                        <a:t/>
                      </a:r>
                      <a:br>
                        <a:rPr lang="pl-PL" sz="1200" dirty="0" smtClean="0">
                          <a:latin typeface="Calibri"/>
                        </a:rPr>
                      </a:br>
                      <a:r>
                        <a:rPr lang="pl-PL" sz="1200" dirty="0" smtClean="0">
                          <a:latin typeface="Calibri"/>
                        </a:rPr>
                        <a:t>i </a:t>
                      </a:r>
                      <a:r>
                        <a:rPr lang="pl-PL" sz="1200" dirty="0">
                          <a:latin typeface="Calibri"/>
                        </a:rPr>
                        <a:t>zaświadczenie o wynikach sprawdzianu zewnętrznego. 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l-PL" sz="1200" dirty="0">
                          <a:latin typeface="Calibri"/>
                        </a:rPr>
                        <a:t>Kandydat, który złożył wniosek do gimnazjum spoza obwodu składa w szkole pierwszego wyboru kserokopie świadectwa, wyniku sprawdzianu i innych wymaganych dokumentów oraz przedstawia oryginały do wglądu. </a:t>
                      </a:r>
                    </a:p>
                  </a:txBody>
                  <a:tcPr marL="68580" marR="68580" marT="0" marB="0"/>
                </a:tc>
              </a:tr>
              <a:tr h="15783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pl-PL" sz="8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800" dirty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pl-PL" sz="1200">
                          <a:latin typeface="Calibri"/>
                        </a:rPr>
                        <a:t>8</a:t>
                      </a:r>
                      <a:endParaRPr lang="pl-PL" sz="110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1 lipca </a:t>
                      </a:r>
                      <a:r>
                        <a:rPr lang="pl-PL" sz="1200" dirty="0" smtClean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pl-PL" sz="1200" dirty="0" smtClean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pl-PL" sz="1200" dirty="0" smtClean="0">
                          <a:latin typeface="Calibri"/>
                          <a:ea typeface="Calibri"/>
                          <a:cs typeface="Times New Roman"/>
                        </a:rPr>
                        <a:t>do </a:t>
                      </a: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godz. 15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Kandydat sprawdza w systemie lub na listach wywieszonych w szkołach, gdzie został zakwalifikowany </a:t>
                      </a:r>
                      <a:r>
                        <a:rPr lang="pl-PL" sz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/>
                      </a:r>
                      <a:br>
                        <a:rPr lang="pl-PL" sz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</a:br>
                      <a:r>
                        <a:rPr lang="pl-PL" sz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do </a:t>
                      </a:r>
                      <a:r>
                        <a:rPr lang="pl-PL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przyjęcia. </a:t>
                      </a:r>
                      <a:endParaRPr lang="pl-PL" sz="1200" dirty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1159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pl-PL" sz="8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pl-PL" sz="800" dirty="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pl-PL" sz="1200">
                          <a:latin typeface="Calibri"/>
                        </a:rPr>
                        <a:t>9</a:t>
                      </a:r>
                      <a:endParaRPr lang="pl-PL" sz="110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2 lipca </a:t>
                      </a:r>
                      <a:r>
                        <a:rPr lang="pl-PL" sz="1200" dirty="0" smtClean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pl-PL" sz="1200" dirty="0" smtClean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pl-PL" sz="1200" dirty="0" smtClean="0">
                          <a:latin typeface="Calibri"/>
                          <a:ea typeface="Calibri"/>
                          <a:cs typeface="Times New Roman"/>
                        </a:rPr>
                        <a:t>do </a:t>
                      </a: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godz. 15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l-PL" sz="1200" dirty="0">
                          <a:latin typeface="Calibri"/>
                        </a:rPr>
                        <a:t>Kandydaci potwierdzają wolę uczęszczania do gimnazjum poprzez złożenie w nim oryginałów wymaganych dokumentów (nie dotyczy kandydatów, którzy złożyli oryginały na wcześniejszym etapie). 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l-PL" sz="1200" dirty="0">
                          <a:latin typeface="Calibri"/>
                        </a:rPr>
                        <a:t>Uwaga! W przypadku niezłożenia oryginałów w terminie (tj. niepotwierdzenia woli uczęszczania </a:t>
                      </a:r>
                      <a:r>
                        <a:rPr lang="pl-PL" sz="1200" dirty="0" smtClean="0">
                          <a:latin typeface="Calibri"/>
                        </a:rPr>
                        <a:t/>
                      </a:r>
                      <a:br>
                        <a:rPr lang="pl-PL" sz="1200" dirty="0" smtClean="0">
                          <a:latin typeface="Calibri"/>
                        </a:rPr>
                      </a:br>
                      <a:r>
                        <a:rPr lang="pl-PL" sz="1200" dirty="0" smtClean="0">
                          <a:latin typeface="Calibri"/>
                        </a:rPr>
                        <a:t>do </a:t>
                      </a:r>
                      <a:r>
                        <a:rPr lang="pl-PL" sz="1200" dirty="0">
                          <a:latin typeface="Calibri"/>
                        </a:rPr>
                        <a:t>szkoły), kandydat nie zostanie przyjęty do tego gimnazjum. </a:t>
                      </a:r>
                    </a:p>
                  </a:txBody>
                  <a:tcPr marL="68580" marR="68580" marT="0" marB="0"/>
                </a:tc>
              </a:tr>
              <a:tr h="13282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pl-PL" sz="110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pl-PL" sz="1200">
                          <a:latin typeface="Calibri"/>
                        </a:rPr>
                        <a:t>10</a:t>
                      </a:r>
                      <a:endParaRPr lang="pl-PL" sz="110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do 3 lipca  </a:t>
                      </a:r>
                      <a:r>
                        <a:rPr lang="pl-PL" sz="1200" dirty="0" smtClean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pl-PL" sz="1200" dirty="0" smtClean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pl-PL" sz="1200" dirty="0" smtClean="0">
                          <a:latin typeface="Calibri"/>
                          <a:ea typeface="Calibri"/>
                          <a:cs typeface="Times New Roman"/>
                        </a:rPr>
                        <a:t>do </a:t>
                      </a: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godz. 15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Kandydat sprawdza w systemie lub na listach wywieszonych w szkołach, gdzie został przyjęty. </a:t>
                      </a:r>
                      <a:endParaRPr lang="pl-PL" sz="1200" dirty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5516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pl-PL" sz="110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pl-PL" sz="110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pl-PL" sz="1200" dirty="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pl-PL" sz="1200">
                          <a:latin typeface="Calibri"/>
                        </a:rPr>
                        <a:t>11</a:t>
                      </a:r>
                      <a:endParaRPr lang="pl-PL" sz="110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pl-PL" sz="1200" dirty="0">
                          <a:latin typeface="Calibri"/>
                        </a:rPr>
                        <a:t>Po wywieszeniu </a:t>
                      </a:r>
                      <a:r>
                        <a:rPr lang="pl-PL" sz="1200" dirty="0" smtClean="0">
                          <a:latin typeface="Calibri"/>
                        </a:rPr>
                        <a:t/>
                      </a:r>
                      <a:br>
                        <a:rPr lang="pl-PL" sz="1200" dirty="0" smtClean="0">
                          <a:latin typeface="Calibri"/>
                        </a:rPr>
                      </a:br>
                      <a:r>
                        <a:rPr lang="pl-PL" sz="1200" dirty="0" smtClean="0">
                          <a:latin typeface="Calibri"/>
                        </a:rPr>
                        <a:t>list </a:t>
                      </a:r>
                      <a:r>
                        <a:rPr lang="pl-PL" sz="1200" dirty="0">
                          <a:latin typeface="Calibri"/>
                        </a:rPr>
                        <a:t>przyjętych</a:t>
                      </a:r>
                      <a:endParaRPr lang="pl-PL" sz="11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l-PL" sz="1200" dirty="0" smtClean="0">
                          <a:latin typeface="Calibri"/>
                        </a:rPr>
                        <a:t>Rekrutacja </a:t>
                      </a:r>
                      <a:r>
                        <a:rPr lang="pl-PL" sz="1200" dirty="0">
                          <a:latin typeface="Calibri"/>
                        </a:rPr>
                        <a:t>uzupełniająca prowadzona jest w gimnazjach, które dysponują wolnymi miejscami </a:t>
                      </a:r>
                      <a:r>
                        <a:rPr lang="pl-PL" sz="1200" dirty="0" smtClean="0">
                          <a:latin typeface="Calibri"/>
                        </a:rPr>
                        <a:t/>
                      </a:r>
                      <a:br>
                        <a:rPr lang="pl-PL" sz="1200" dirty="0" smtClean="0">
                          <a:latin typeface="Calibri"/>
                        </a:rPr>
                      </a:br>
                      <a:r>
                        <a:rPr lang="pl-PL" sz="1200" dirty="0" smtClean="0">
                          <a:latin typeface="Calibri"/>
                        </a:rPr>
                        <a:t>na </a:t>
                      </a:r>
                      <a:r>
                        <a:rPr lang="pl-PL" sz="1200" dirty="0">
                          <a:latin typeface="Calibri"/>
                        </a:rPr>
                        <a:t>zasadach określonych w statutach gimnazjów (informacja o wolnych miejscach na stronie kandydata). 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l-PL" sz="1200" dirty="0" smtClean="0">
                          <a:latin typeface="Calibri"/>
                        </a:rPr>
                        <a:t>Rozpoczęcie </a:t>
                      </a:r>
                      <a:r>
                        <a:rPr lang="pl-PL" sz="1200" dirty="0">
                          <a:latin typeface="Calibri"/>
                        </a:rPr>
                        <a:t>procedury odwoławczej zgodnie z ustawą o systemie oświaty. </a:t>
                      </a:r>
                      <a:endParaRPr lang="pl-PL" sz="1200" dirty="0" smtClean="0">
                        <a:latin typeface="Calibri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pl-PL" sz="1200" dirty="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AutoNum type="arabicPeriod"/>
            </a:pPr>
            <a:r>
              <a:rPr lang="pl-PL" sz="1600" b="1" dirty="0" smtClean="0"/>
              <a:t>Wymagania techniczne przeglądarek internetowych</a:t>
            </a:r>
            <a:r>
              <a:rPr lang="pl-PL" sz="1600" dirty="0" smtClean="0"/>
              <a:t>.</a:t>
            </a:r>
            <a:br>
              <a:rPr lang="pl-PL" sz="1600" dirty="0" smtClean="0"/>
            </a:br>
            <a:r>
              <a:rPr lang="pl-PL" sz="1600" dirty="0" smtClean="0"/>
              <a:t>Rekomendowaną konfiguracją do pracy z aplikacją jest komputer z systemem </a:t>
            </a:r>
            <a:r>
              <a:rPr lang="pl-PL" sz="1600" i="1" dirty="0" smtClean="0"/>
              <a:t>Windows 7</a:t>
            </a:r>
            <a:r>
              <a:rPr lang="pl-PL" sz="1600" dirty="0" smtClean="0"/>
              <a:t> </a:t>
            </a:r>
            <a:br>
              <a:rPr lang="pl-PL" sz="1600" dirty="0" smtClean="0"/>
            </a:br>
            <a:r>
              <a:rPr lang="pl-PL" sz="1600" dirty="0" smtClean="0"/>
              <a:t>oraz przeglądarką </a:t>
            </a:r>
            <a:r>
              <a:rPr lang="pl-PL" sz="1600" i="1" dirty="0" err="1" smtClean="0"/>
              <a:t>Mozilla</a:t>
            </a:r>
            <a:r>
              <a:rPr lang="pl-PL" sz="1600" i="1" dirty="0" smtClean="0"/>
              <a:t> </a:t>
            </a:r>
            <a:r>
              <a:rPr lang="pl-PL" sz="1600" i="1" dirty="0" err="1" smtClean="0"/>
              <a:t>Firefox</a:t>
            </a:r>
            <a:r>
              <a:rPr lang="pl-PL" sz="1600" i="1" dirty="0" smtClean="0"/>
              <a:t> </a:t>
            </a:r>
            <a:r>
              <a:rPr lang="pl-PL" sz="1600" dirty="0" smtClean="0"/>
              <a:t>w najnowszej wersji.</a:t>
            </a:r>
          </a:p>
          <a:p>
            <a:pPr>
              <a:buAutoNum type="arabicPeriod"/>
            </a:pPr>
            <a:r>
              <a:rPr lang="pl-PL" sz="1600" b="1" dirty="0" smtClean="0"/>
              <a:t>Obsługa kandydata i opiekuna prawnego</a:t>
            </a:r>
            <a:r>
              <a:rPr lang="pl-PL" sz="1600" dirty="0" smtClean="0"/>
              <a:t>.</a:t>
            </a:r>
            <a:br>
              <a:rPr lang="pl-PL" sz="1600" dirty="0" smtClean="0"/>
            </a:br>
            <a:r>
              <a:rPr lang="pl-PL" sz="1600" dirty="0" smtClean="0"/>
              <a:t>Kompleksową obsługą kandydatów i opiekunów prawnych zajmuje się szkoła obwodowa </a:t>
            </a:r>
            <a:br>
              <a:rPr lang="pl-PL" sz="1600" dirty="0" smtClean="0"/>
            </a:br>
            <a:r>
              <a:rPr lang="pl-PL" sz="1600" dirty="0" smtClean="0"/>
              <a:t>lub tzw. jednostka pierwszego wyboru – oznacza to, że ze wszystkimi pytaniami i problemami należy zwracać się do gimnazjum, które zostało wybrane na pierwszym miejscu listy preferencji. </a:t>
            </a:r>
          </a:p>
          <a:p>
            <a:pPr>
              <a:buAutoNum type="arabicPeriod"/>
            </a:pPr>
            <a:r>
              <a:rPr lang="pl-PL" sz="1600" b="1" dirty="0" smtClean="0"/>
              <a:t>Oferta edukacyjna</a:t>
            </a:r>
            <a:r>
              <a:rPr lang="pl-PL" sz="1600" dirty="0" smtClean="0"/>
              <a:t>.</a:t>
            </a:r>
            <a:br>
              <a:rPr lang="pl-PL" sz="1600" dirty="0" smtClean="0"/>
            </a:br>
            <a:r>
              <a:rPr lang="pl-PL" sz="1600" dirty="0" smtClean="0"/>
              <a:t>Oferta wszystkich jednostek biorących udział w elektronicznej rekrutacji jest dostępna </a:t>
            </a:r>
            <a:br>
              <a:rPr lang="pl-PL" sz="1600" dirty="0" smtClean="0"/>
            </a:br>
            <a:r>
              <a:rPr lang="pl-PL" sz="1600" dirty="0" smtClean="0"/>
              <a:t>po kliknięciu zakładki </a:t>
            </a:r>
            <a:r>
              <a:rPr lang="pl-PL" sz="1600" i="1" dirty="0" smtClean="0"/>
              <a:t>Oferta</a:t>
            </a:r>
            <a:r>
              <a:rPr lang="pl-PL" sz="1600" dirty="0" smtClean="0"/>
              <a:t>. Po jej wybraniu wyświetli się wyszukiwarka </a:t>
            </a:r>
            <a:br>
              <a:rPr lang="pl-PL" sz="1600" dirty="0" smtClean="0"/>
            </a:br>
            <a:r>
              <a:rPr lang="pl-PL" sz="1600" dirty="0" smtClean="0"/>
              <a:t>i lista jednostek. Aby wyświetlić informacje o danej szkole, należy kliknąć jej nazwę.</a:t>
            </a:r>
          </a:p>
          <a:p>
            <a:pPr>
              <a:buAutoNum type="arabicPeriod"/>
            </a:pPr>
            <a:r>
              <a:rPr lang="pl-PL" sz="1600" b="1" dirty="0" smtClean="0"/>
              <a:t>Wybór szkoły i grup rekrutacyjnych</a:t>
            </a:r>
            <a:r>
              <a:rPr lang="pl-PL" sz="1600" dirty="0" smtClean="0"/>
              <a:t>.</a:t>
            </a:r>
            <a:br>
              <a:rPr lang="pl-PL" sz="1600" dirty="0" smtClean="0"/>
            </a:br>
            <a:r>
              <a:rPr lang="pl-PL" sz="1600" dirty="0" smtClean="0"/>
              <a:t>Przed wyborem szkoły należy dokładnie zapoznać się z jej ofertą, kryteriami naboru </a:t>
            </a:r>
            <a:br>
              <a:rPr lang="pl-PL" sz="1600" dirty="0" smtClean="0"/>
            </a:br>
            <a:r>
              <a:rPr lang="pl-PL" sz="1600" dirty="0" smtClean="0"/>
              <a:t>oraz regulaminem. Mogą być tam zawarte także dodatkowe zasady rekrutacyjne specyficzne </a:t>
            </a:r>
            <a:br>
              <a:rPr lang="pl-PL" sz="1600" dirty="0" smtClean="0"/>
            </a:br>
            <a:r>
              <a:rPr lang="pl-PL" sz="1600" dirty="0" smtClean="0"/>
              <a:t>dla danego gimnazjum (np. w gimnazjach sportowych czy dwujęzycznych). W celu uzyskania informacji o grupach rekrutacyjnych, należy kliknąć na nazwie oddziału – warto zwrócić uwagę, czy do wybranej grupy obowiązuje sprawdzian uzdolnień kierunkowych, ponieważ tylko jego pozytywny wynik pozwala kandydatowi na dalszy udział w rekrutacji.</a:t>
            </a:r>
          </a:p>
          <a:p>
            <a:endParaRPr lang="pl-PL" dirty="0" smtClean="0"/>
          </a:p>
          <a:p>
            <a:pPr>
              <a:buAutoNum type="arabicPeriod"/>
            </a:pP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l-PL" b="1" dirty="0" smtClean="0"/>
              <a:t>Nabór do gimnazjów – informacje dla rodziców/opiekunów prawnych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395536" y="1556792"/>
            <a:ext cx="8568952" cy="5040858"/>
          </a:xfrm>
        </p:spPr>
        <p:txBody>
          <a:bodyPr/>
          <a:lstStyle/>
          <a:p>
            <a:pPr>
              <a:spcBef>
                <a:spcPts val="0"/>
              </a:spcBef>
              <a:buAutoNum type="arabicPeriod" startAt="5"/>
            </a:pPr>
            <a:r>
              <a:rPr lang="pl-PL" sz="1600" b="1" dirty="0" smtClean="0"/>
              <a:t>Rejestracja kandydata – kolejność czynności.</a:t>
            </a:r>
            <a:endParaRPr lang="pl-PL" sz="1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96000">
              <a:buFont typeface="Arial" pitchFamily="34" charset="0"/>
              <a:buChar char="•"/>
            </a:pPr>
            <a:r>
              <a:rPr lang="pl-PL" sz="1600" b="1" dirty="0" smtClean="0"/>
              <a:t>wybór adresu systemu rekrutacyjnego:</a:t>
            </a:r>
            <a:r>
              <a:rPr lang="pl-PL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 http://bydgoszcz-gim.edu.com.pl/kandydat</a:t>
            </a:r>
            <a:endParaRPr lang="pl-PL" sz="1600" b="1" dirty="0" smtClean="0"/>
          </a:p>
          <a:p>
            <a:pPr marL="396000">
              <a:buFont typeface="Arial" pitchFamily="34" charset="0"/>
              <a:buChar char="•"/>
            </a:pPr>
            <a:r>
              <a:rPr lang="pl-PL" sz="1600" b="1" dirty="0" smtClean="0"/>
              <a:t>wprowadzenie numeru PESEL</a:t>
            </a:r>
            <a:br>
              <a:rPr lang="pl-PL" sz="1600" b="1" dirty="0" smtClean="0"/>
            </a:br>
            <a:r>
              <a:rPr lang="pl-PL" sz="1600" dirty="0" smtClean="0"/>
              <a:t>Jeżeli nadany nr PESEL jest nieprawidłowy i aplikacja go nie przyjmuje lub kandydat jest obcokrajowcem i nie posiada tego numeru, należy zaznaczyć tę informację na formularzu,  </a:t>
            </a:r>
            <a:br>
              <a:rPr lang="pl-PL" sz="1600" dirty="0" smtClean="0"/>
            </a:br>
            <a:r>
              <a:rPr lang="pl-PL" sz="1600" dirty="0" smtClean="0"/>
              <a:t>a następnie podać datę urodzenia i płeć dziecka.</a:t>
            </a:r>
            <a:br>
              <a:rPr lang="pl-PL" sz="1600" dirty="0" smtClean="0"/>
            </a:br>
            <a:r>
              <a:rPr lang="pl-PL" sz="1600" dirty="0" smtClean="0"/>
              <a:t>W przypadku, gdy wprowadzony nr PESEL nie zostanie odnaleziony w bazie systemu rekrutacyjnego, należy udać się do szkoły obwodowej, która może dopisać  kandydata </a:t>
            </a:r>
            <a:br>
              <a:rPr lang="pl-PL" sz="1600" dirty="0" smtClean="0"/>
            </a:br>
            <a:r>
              <a:rPr lang="pl-PL" sz="1600" dirty="0" smtClean="0"/>
              <a:t>do swojej listy (po tej operacji ponownie zarejestrować się w systemie i dokonać wyboru)</a:t>
            </a:r>
            <a:br>
              <a:rPr lang="pl-PL" sz="1600" dirty="0" smtClean="0"/>
            </a:br>
            <a:r>
              <a:rPr lang="pl-PL" sz="1600" dirty="0" smtClean="0"/>
              <a:t> lub wziąć udział w rejestracji do grup/oddziałów o wolnym naborze – jeśli szkoły obwodowej </a:t>
            </a:r>
            <a:br>
              <a:rPr lang="pl-PL" sz="1600" dirty="0" smtClean="0"/>
            </a:br>
            <a:r>
              <a:rPr lang="pl-PL" sz="1600" dirty="0" smtClean="0"/>
              <a:t>nie ma w systemie. </a:t>
            </a:r>
          </a:p>
          <a:p>
            <a:pPr marL="396000">
              <a:buFont typeface="Arial" pitchFamily="34" charset="0"/>
              <a:buChar char="•"/>
            </a:pPr>
            <a:r>
              <a:rPr lang="pl-PL" sz="1600" b="1" dirty="0" smtClean="0"/>
              <a:t>decyzja o udziale w rekrutacji</a:t>
            </a:r>
            <a:br>
              <a:rPr lang="pl-PL" sz="1600" b="1" dirty="0" smtClean="0"/>
            </a:br>
            <a:r>
              <a:rPr lang="pl-PL" sz="1600" dirty="0" smtClean="0"/>
              <a:t>Do wyboru są trzy opcje: </a:t>
            </a:r>
            <a:br>
              <a:rPr lang="pl-PL" sz="1600" dirty="0" smtClean="0"/>
            </a:br>
            <a:r>
              <a:rPr lang="pl-PL" sz="1600" dirty="0" smtClean="0"/>
              <a:t>1. </a:t>
            </a:r>
            <a:r>
              <a:rPr lang="pl-PL" sz="1600" u="sng" dirty="0" smtClean="0"/>
              <a:t>decyzja o rekrutacji obwodowej </a:t>
            </a:r>
            <a:r>
              <a:rPr lang="pl-PL" sz="1600" dirty="0" smtClean="0"/>
              <a:t>– oznacza potwierdzenie woli przyjęcia do szkoły obwodowej , </a:t>
            </a:r>
            <a:br>
              <a:rPr lang="pl-PL" sz="1600" dirty="0" smtClean="0"/>
            </a:br>
            <a:r>
              <a:rPr lang="pl-PL" sz="1600" dirty="0" smtClean="0"/>
              <a:t>2. </a:t>
            </a:r>
            <a:r>
              <a:rPr lang="pl-PL" sz="1600" u="sng" dirty="0" smtClean="0"/>
              <a:t>decyzja o rekrutacji otwartej </a:t>
            </a:r>
            <a:r>
              <a:rPr lang="pl-PL" sz="1600" dirty="0" smtClean="0"/>
              <a:t>– oznacza ubieganie się o przyjęcie do szkoły spoza obwodu </a:t>
            </a:r>
            <a:br>
              <a:rPr lang="pl-PL" sz="1600" dirty="0" smtClean="0"/>
            </a:br>
            <a:r>
              <a:rPr lang="pl-PL" sz="1600" dirty="0" smtClean="0"/>
              <a:t>     zamieszkania (max do 3. </a:t>
            </a:r>
            <a:r>
              <a:rPr lang="pl-PL" sz="1600" dirty="0" err="1" smtClean="0"/>
              <a:t>szkół</a:t>
            </a:r>
            <a:r>
              <a:rPr lang="pl-PL" sz="1600" dirty="0" smtClean="0"/>
              <a:t>),</a:t>
            </a:r>
            <a:br>
              <a:rPr lang="pl-PL" sz="1600" dirty="0" smtClean="0"/>
            </a:br>
            <a:r>
              <a:rPr lang="pl-PL" sz="1600" dirty="0" smtClean="0"/>
              <a:t>3. </a:t>
            </a:r>
            <a:r>
              <a:rPr lang="pl-PL" sz="1600" u="sng" dirty="0" smtClean="0"/>
              <a:t>decyzja o rezygnacji z udziału w rekrutacji elektronicznej </a:t>
            </a:r>
            <a:r>
              <a:rPr lang="pl-PL" sz="1600" dirty="0" smtClean="0"/>
              <a:t>– oznacza rezygnację z naboru </a:t>
            </a:r>
            <a:br>
              <a:rPr lang="pl-PL" sz="1600" dirty="0" smtClean="0"/>
            </a:br>
            <a:r>
              <a:rPr lang="pl-PL" sz="1600" dirty="0" smtClean="0"/>
              <a:t>    do </a:t>
            </a:r>
            <a:r>
              <a:rPr lang="pl-PL" sz="1600" dirty="0" err="1" smtClean="0"/>
              <a:t>szkół</a:t>
            </a:r>
            <a:r>
              <a:rPr lang="pl-PL" sz="1600" dirty="0" smtClean="0"/>
              <a:t> poza obwodowych oraz z miejsca w szkole obwodowej (system poprosi jednak</a:t>
            </a:r>
            <a:br>
              <a:rPr lang="pl-PL" sz="1600" dirty="0" smtClean="0"/>
            </a:br>
            <a:r>
              <a:rPr lang="pl-PL" sz="1600" dirty="0" smtClean="0"/>
              <a:t>    o uzupełnienie informacji o szkole – np.  niepublicznej, do której dziecko planuje uczęszczać).</a:t>
            </a:r>
          </a:p>
          <a:p>
            <a:endParaRPr lang="pl-PL" sz="1600" dirty="0" smtClean="0"/>
          </a:p>
          <a:p>
            <a:pPr>
              <a:buAutoNum type="arabicPeriod" startAt="5"/>
            </a:pPr>
            <a:r>
              <a:rPr lang="pl-PL" sz="1600" dirty="0" smtClean="0"/>
              <a:t>.</a:t>
            </a:r>
          </a:p>
          <a:p>
            <a:pPr>
              <a:buAutoNum type="arabicPeriod" startAt="5"/>
            </a:pPr>
            <a:endParaRPr lang="pl-PL" sz="1600" dirty="0" smtClean="0"/>
          </a:p>
          <a:p>
            <a:pPr>
              <a:buAutoNum type="arabicPeriod" startAt="5"/>
            </a:pPr>
            <a:endParaRPr lang="pl-PL" sz="1600" dirty="0" smtClean="0"/>
          </a:p>
          <a:p>
            <a:pPr>
              <a:buAutoNum type="arabicPeriod" startAt="5"/>
            </a:pPr>
            <a:endParaRPr lang="pl-PL" sz="16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>
          <a:xfrm>
            <a:off x="395536" y="908720"/>
            <a:ext cx="8424862" cy="504825"/>
          </a:xfrm>
        </p:spPr>
        <p:txBody>
          <a:bodyPr/>
          <a:lstStyle/>
          <a:p>
            <a:r>
              <a:rPr lang="pl-PL" b="1" dirty="0" smtClean="0"/>
              <a:t>Nabór do gimnazjów – informacje dla rodziców/opiekunów prawnych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395536" y="1484784"/>
            <a:ext cx="8568952" cy="511286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pl-PL" sz="1600" b="1" dirty="0" smtClean="0"/>
              <a:t>dane o kandydacie</a:t>
            </a:r>
            <a:br>
              <a:rPr lang="pl-PL" sz="1600" b="1" dirty="0" smtClean="0"/>
            </a:br>
            <a:r>
              <a:rPr lang="pl-PL" sz="1600" dirty="0" smtClean="0"/>
              <a:t>Konieczne jest uzupełnienie wszystkich pól oznaczonych jako wymagane, dotyczy to zarówno danych kandydata jak i jego rodziców/opiekunów prawnych. Pozostałe pola nie wymagają uzupełnienia, ale zachęcamy Państwa do podawania aktualnych danych kontaktowych, </a:t>
            </a:r>
            <a:br>
              <a:rPr lang="pl-PL" sz="1600" dirty="0" smtClean="0"/>
            </a:br>
            <a:r>
              <a:rPr lang="pl-PL" sz="1600" dirty="0" smtClean="0"/>
              <a:t>ponieważ może to znacznie ułatwić i przyspieszyć komunikację z jednostkami rekrutacyjnymi.</a:t>
            </a:r>
          </a:p>
          <a:p>
            <a:pPr>
              <a:buFont typeface="Arial" pitchFamily="34" charset="0"/>
              <a:buChar char="•"/>
            </a:pPr>
            <a:r>
              <a:rPr lang="pl-PL" sz="1600" b="1" dirty="0" smtClean="0"/>
              <a:t>zakończenie rejestracji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Na zakończenie system wygeneruje dane dostępowe dla kandydata, czyli login i hasło, </a:t>
            </a:r>
            <a:br>
              <a:rPr lang="pl-PL" sz="1600" dirty="0" smtClean="0"/>
            </a:br>
            <a:r>
              <a:rPr lang="pl-PL" sz="1600" dirty="0" smtClean="0"/>
              <a:t>które należy zanotować i przechowywać, gdyż dzięki nim możliwe jest zalogowanie się </a:t>
            </a:r>
            <a:br>
              <a:rPr lang="pl-PL" sz="1600" dirty="0" smtClean="0"/>
            </a:br>
            <a:r>
              <a:rPr lang="pl-PL" sz="1600" dirty="0" smtClean="0"/>
              <a:t>do systemu i np. zmiana podjętej decyzji. Następnie należy kliknąć przycisk </a:t>
            </a:r>
            <a:r>
              <a:rPr lang="pl-PL" sz="1600" i="1" dirty="0" smtClean="0"/>
              <a:t>Zakończ</a:t>
            </a:r>
            <a:r>
              <a:rPr lang="pl-PL" sz="16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pl-PL" sz="1600" b="1" dirty="0" smtClean="0"/>
              <a:t>drukowanie zgłoszenia lub wniosku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Wydrukowany formularz (w przypadku rekrutacji obwodowej) lub wniosek (w przypadku rekrutacji otwartej) należy złożyć  odpowiednio w szkole obwodowej  lub wybranej na pierwszym miejscu listy preferencji.</a:t>
            </a:r>
          </a:p>
          <a:p>
            <a:pPr>
              <a:buFont typeface="Arial" pitchFamily="34" charset="0"/>
              <a:buChar char="•"/>
            </a:pPr>
            <a:r>
              <a:rPr lang="pl-PL" sz="1600" b="1" dirty="0" smtClean="0"/>
              <a:t>wpisywanie osiągnięć kandydata (nie dotyczy kandydata, który wybrał szkołę obwodową)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Tylko w przypadku wyboru rekrutacji otwartej, do 29 czerwca 2015 r. , do godz. 10 należy wpisać:</a:t>
            </a:r>
            <a:br>
              <a:rPr lang="pl-PL" sz="1600" dirty="0" smtClean="0"/>
            </a:br>
            <a:r>
              <a:rPr lang="pl-PL" sz="1600" dirty="0" smtClean="0"/>
              <a:t>1.  oceny ze świadectwa klasy szóstej,</a:t>
            </a:r>
            <a:br>
              <a:rPr lang="pl-PL" sz="1600" dirty="0" smtClean="0"/>
            </a:br>
            <a:r>
              <a:rPr lang="pl-PL" sz="1600" dirty="0" smtClean="0"/>
              <a:t>2.  osiągnięcia wpisane na świadectwie klasy szóstej,</a:t>
            </a:r>
            <a:br>
              <a:rPr lang="pl-PL" sz="1600" dirty="0" smtClean="0"/>
            </a:br>
            <a:r>
              <a:rPr lang="pl-PL" sz="1600" dirty="0" smtClean="0"/>
              <a:t>3. wyniki ze sprawdzianu po klasie szóstej.</a:t>
            </a:r>
          </a:p>
          <a:p>
            <a:r>
              <a:rPr lang="pl-PL" sz="1600" b="1" dirty="0" smtClean="0"/>
              <a:t>Uwaga</a:t>
            </a:r>
            <a:r>
              <a:rPr lang="pl-PL" sz="1600" dirty="0" smtClean="0"/>
              <a:t>: Po zalogowaniu się na swoje konto kandydat może dokonywać wszelkich zmian tylko </a:t>
            </a:r>
            <a:br>
              <a:rPr lang="pl-PL" sz="1600" dirty="0" smtClean="0"/>
            </a:br>
            <a:r>
              <a:rPr lang="pl-PL" sz="1600" dirty="0" smtClean="0"/>
              <a:t>       do momentu, gdy status jego wniosku jest inny niż </a:t>
            </a:r>
            <a:r>
              <a:rPr lang="pl-PL" sz="1600" i="1" dirty="0" smtClean="0"/>
              <a:t>zaakceptowany</a:t>
            </a:r>
            <a:r>
              <a:rPr lang="pl-PL" sz="1600" dirty="0" smtClean="0"/>
              <a:t>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l-PL" b="1" dirty="0" smtClean="0"/>
              <a:t>Nabór do gimnazjów – informacje dla rodziców/opiekunów prawnych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592437" y="3645024"/>
            <a:ext cx="1959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Dziękuję za uwagę.</a:t>
            </a:r>
          </a:p>
        </p:txBody>
      </p:sp>
      <p:pic>
        <p:nvPicPr>
          <p:cNvPr id="3" name="Obraz 2" descr="logo_umb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3028566"/>
            <a:ext cx="864096" cy="544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449</Words>
  <Application>Microsoft Office PowerPoint</Application>
  <PresentationFormat>Pokaz na ekranie (4:3)</PresentationFormat>
  <Paragraphs>82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Janusz Popielewski</dc:creator>
  <cp:lastModifiedBy>kusb</cp:lastModifiedBy>
  <cp:revision>44</cp:revision>
  <dcterms:created xsi:type="dcterms:W3CDTF">2014-08-14T10:41:46Z</dcterms:created>
  <dcterms:modified xsi:type="dcterms:W3CDTF">2015-03-20T13:00:36Z</dcterms:modified>
</cp:coreProperties>
</file>